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3" r:id="rId10"/>
    <p:sldId id="284" r:id="rId11"/>
    <p:sldId id="282" r:id="rId12"/>
    <p:sldId id="264" r:id="rId13"/>
    <p:sldId id="265" r:id="rId14"/>
    <p:sldId id="268" r:id="rId15"/>
    <p:sldId id="273" r:id="rId16"/>
    <p:sldId id="274" r:id="rId17"/>
    <p:sldId id="275" r:id="rId18"/>
    <p:sldId id="278" r:id="rId19"/>
    <p:sldId id="277" r:id="rId20"/>
    <p:sldId id="276" r:id="rId21"/>
    <p:sldId id="281" r:id="rId22"/>
    <p:sldId id="28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29"/>
    <p:restoredTop sz="94664"/>
  </p:normalViewPr>
  <p:slideViewPr>
    <p:cSldViewPr snapToGrid="0" snapToObjects="1">
      <p:cViewPr varScale="1">
        <p:scale>
          <a:sx n="100" d="100"/>
          <a:sy n="100" d="100"/>
        </p:scale>
        <p:origin x="4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1682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9596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79402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16141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90882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5554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2184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7047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3601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767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4147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5466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40852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7747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931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5812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417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5ED92-01D2-8445-B52A-1EF92D632953}" type="datetimeFigureOut">
              <a:rPr lang="nl-NL" smtClean="0"/>
              <a:t>07-11-19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11E35-6665-B54D-868E-0AE631C8AFB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72554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https://github.com/AMLResearchProject/AML-ALL-Classifiers/raw/master/Media/Images/CNN.jpg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B057FE-CB4E-D24A-988B-E5265A636F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CONVOCALS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745467A-A462-524A-A9C7-5901DA5B88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6767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83386A-1827-8C4A-863A-8850DE86C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Cellprofiler</a:t>
            </a:r>
            <a:r>
              <a:rPr lang="nl-NL" dirty="0"/>
              <a:t> – </a:t>
            </a:r>
            <a:r>
              <a:rPr lang="nl-NL" dirty="0" err="1"/>
              <a:t>identifying</a:t>
            </a:r>
            <a:r>
              <a:rPr lang="nl-NL" dirty="0"/>
              <a:t> </a:t>
            </a:r>
            <a:r>
              <a:rPr lang="nl-NL" dirty="0" err="1"/>
              <a:t>staining</a:t>
            </a:r>
            <a:endParaRPr lang="nl-NL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0720C049-39D4-5C42-B50F-E9C8D3E8AF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186" y="1658144"/>
            <a:ext cx="6548016" cy="4581338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E525ABEA-93CE-4543-8B72-0254D8782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2097088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77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D28CA2-AC94-DB48-8DA8-A7D602329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Cellprofiler</a:t>
            </a:r>
            <a:r>
              <a:rPr lang="nl-NL" dirty="0"/>
              <a:t> – HE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E15257C-99C7-B349-82B2-F553C8B33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1321" y="1785141"/>
            <a:ext cx="3600000" cy="3600000"/>
          </a:xfr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73F609D1-BB6B-D64B-A6CA-3FD3F2B60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520" y="1785141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32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9211C6-A0E9-C549-A753-B38277C3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Deep</a:t>
            </a:r>
            <a:r>
              <a:rPr lang="nl-NL" dirty="0"/>
              <a:t> </a:t>
            </a:r>
            <a:r>
              <a:rPr lang="nl-NL" dirty="0" err="1"/>
              <a:t>learning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2B8F8B4-8AC4-C94A-BF9C-E828071EA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Proposed</a:t>
            </a:r>
            <a:r>
              <a:rPr lang="nl-NL" dirty="0"/>
              <a:t> </a:t>
            </a:r>
            <a:r>
              <a:rPr lang="nl-NL" dirty="0" err="1"/>
              <a:t>method</a:t>
            </a:r>
            <a:endParaRPr lang="nl-NL" dirty="0"/>
          </a:p>
          <a:p>
            <a:r>
              <a:rPr lang="nl-NL" dirty="0" err="1"/>
              <a:t>Quantification</a:t>
            </a:r>
            <a:r>
              <a:rPr lang="nl-NL" dirty="0"/>
              <a:t>, </a:t>
            </a:r>
            <a:r>
              <a:rPr lang="nl-NL" dirty="0" err="1"/>
              <a:t>classification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prediction</a:t>
            </a:r>
            <a:endParaRPr lang="nl-NL" dirty="0"/>
          </a:p>
          <a:p>
            <a:r>
              <a:rPr lang="nl-NL" dirty="0" err="1"/>
              <a:t>Convolutional</a:t>
            </a:r>
            <a:r>
              <a:rPr lang="nl-NL" dirty="0"/>
              <a:t> </a:t>
            </a:r>
            <a:r>
              <a:rPr lang="nl-NL" dirty="0" err="1"/>
              <a:t>neural</a:t>
            </a:r>
            <a:r>
              <a:rPr lang="nl-NL" dirty="0"/>
              <a:t> </a:t>
            </a:r>
            <a:r>
              <a:rPr lang="nl-NL" dirty="0" err="1"/>
              <a:t>networks</a:t>
            </a: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40483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CE5D3A-CC83-8340-B9DE-FEB165D6E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preprocessing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553B472-5862-034C-B772-79047D862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Data is far </a:t>
            </a:r>
            <a:r>
              <a:rPr lang="nl-NL" dirty="0" err="1"/>
              <a:t>from</a:t>
            </a:r>
            <a:r>
              <a:rPr lang="nl-NL" dirty="0"/>
              <a:t> pure</a:t>
            </a:r>
          </a:p>
          <a:p>
            <a:r>
              <a:rPr lang="nl-NL" dirty="0" err="1"/>
              <a:t>Scratches</a:t>
            </a:r>
            <a:r>
              <a:rPr lang="nl-NL" dirty="0"/>
              <a:t> or </a:t>
            </a:r>
            <a:r>
              <a:rPr lang="nl-NL" dirty="0" err="1"/>
              <a:t>fractures</a:t>
            </a:r>
            <a:r>
              <a:rPr lang="nl-NL" dirty="0"/>
              <a:t> on slide, air </a:t>
            </a:r>
            <a:r>
              <a:rPr lang="nl-NL" dirty="0" err="1"/>
              <a:t>bubbles</a:t>
            </a:r>
            <a:r>
              <a:rPr lang="nl-NL" dirty="0"/>
              <a:t>, </a:t>
            </a:r>
            <a:r>
              <a:rPr lang="nl-NL" dirty="0" err="1"/>
              <a:t>dirt</a:t>
            </a:r>
            <a:r>
              <a:rPr lang="nl-NL" dirty="0"/>
              <a:t> or even hair</a:t>
            </a:r>
          </a:p>
          <a:p>
            <a:r>
              <a:rPr lang="nl-NL" dirty="0"/>
              <a:t>Technical </a:t>
            </a:r>
            <a:r>
              <a:rPr lang="nl-NL" dirty="0" err="1"/>
              <a:t>variance</a:t>
            </a:r>
            <a:endParaRPr lang="nl-NL" dirty="0"/>
          </a:p>
          <a:p>
            <a:r>
              <a:rPr lang="nl-NL" dirty="0"/>
              <a:t>2 different scanners</a:t>
            </a:r>
          </a:p>
          <a:p>
            <a:r>
              <a:rPr lang="nl-NL" dirty="0"/>
              <a:t>Big </a:t>
            </a:r>
            <a:r>
              <a:rPr lang="nl-NL" dirty="0" err="1"/>
              <a:t>sizes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4395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BADF6-605F-FB44-905C-D0F474F62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Masking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image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6D3BB0-55DF-8547-AF57-5C0D7692F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ep 3">
            <a:extLst>
              <a:ext uri="{FF2B5EF4-FFF2-40B4-BE49-F238E27FC236}">
                <a16:creationId xmlns:a16="http://schemas.microsoft.com/office/drawing/2014/main" id="{1DE0DE6E-2122-084E-BC0D-2413DF9CF221}"/>
              </a:ext>
            </a:extLst>
          </p:cNvPr>
          <p:cNvGrpSpPr/>
          <p:nvPr/>
        </p:nvGrpSpPr>
        <p:grpSpPr>
          <a:xfrm>
            <a:off x="315876" y="774562"/>
            <a:ext cx="9690301" cy="5464601"/>
            <a:chOff x="687958" y="2026765"/>
            <a:chExt cx="7578090" cy="4389755"/>
          </a:xfrm>
        </p:grpSpPr>
        <p:grpSp>
          <p:nvGrpSpPr>
            <p:cNvPr id="5" name="Groep 4">
              <a:extLst>
                <a:ext uri="{FF2B5EF4-FFF2-40B4-BE49-F238E27FC236}">
                  <a16:creationId xmlns:a16="http://schemas.microsoft.com/office/drawing/2014/main" id="{27FECB10-5F2C-B848-9A12-0CFC5ADA1B14}"/>
                </a:ext>
              </a:extLst>
            </p:cNvPr>
            <p:cNvGrpSpPr/>
            <p:nvPr/>
          </p:nvGrpSpPr>
          <p:grpSpPr>
            <a:xfrm>
              <a:off x="687958" y="2026765"/>
              <a:ext cx="7578090" cy="4389755"/>
              <a:chOff x="-1215" y="241"/>
              <a:chExt cx="11934" cy="6913"/>
            </a:xfrm>
          </p:grpSpPr>
          <p:sp>
            <p:nvSpPr>
              <p:cNvPr id="6" name="Rechthoek 5">
                <a:extLst>
                  <a:ext uri="{FF2B5EF4-FFF2-40B4-BE49-F238E27FC236}">
                    <a16:creationId xmlns:a16="http://schemas.microsoft.com/office/drawing/2014/main" id="{91CDA038-15A2-6D44-ADB1-4D6D4A210C5C}"/>
                  </a:ext>
                </a:extLst>
              </p:cNvPr>
              <p:cNvSpPr/>
              <p:nvPr/>
            </p:nvSpPr>
            <p:spPr>
              <a:xfrm>
                <a:off x="1517" y="241"/>
                <a:ext cx="9200" cy="5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nl-NL" sz="1200">
                    <a:effectLst/>
                    <a:latin typeface="Helvetica" pitchFamily="2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</a:p>
            </p:txBody>
          </p:sp>
          <p:cxnSp>
            <p:nvCxnSpPr>
              <p:cNvPr id="8" name="Rechte verbindingslijn met pijl 7">
                <a:extLst>
                  <a:ext uri="{FF2B5EF4-FFF2-40B4-BE49-F238E27FC236}">
                    <a16:creationId xmlns:a16="http://schemas.microsoft.com/office/drawing/2014/main" id="{334FB702-F505-1E40-A265-FE7E0F69052A}"/>
                  </a:ext>
                </a:extLst>
              </p:cNvPr>
              <p:cNvCxnSpPr/>
              <p:nvPr/>
            </p:nvCxnSpPr>
            <p:spPr>
              <a:xfrm>
                <a:off x="1521" y="5755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pic>
            <p:nvPicPr>
              <p:cNvPr id="9" name="Shape 6">
                <a:extLst>
                  <a:ext uri="{FF2B5EF4-FFF2-40B4-BE49-F238E27FC236}">
                    <a16:creationId xmlns:a16="http://schemas.microsoft.com/office/drawing/2014/main" id="{912E3827-1241-694E-8EA7-B082297BD0FA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-1215" y="1767"/>
                <a:ext cx="9072" cy="5387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10" name="Rechte verbindingslijn met pijl 9">
                <a:extLst>
                  <a:ext uri="{FF2B5EF4-FFF2-40B4-BE49-F238E27FC236}">
                    <a16:creationId xmlns:a16="http://schemas.microsoft.com/office/drawing/2014/main" id="{926D389F-26BB-E742-A4F6-B23973E10849}"/>
                  </a:ext>
                </a:extLst>
              </p:cNvPr>
              <p:cNvCxnSpPr/>
              <p:nvPr/>
            </p:nvCxnSpPr>
            <p:spPr>
              <a:xfrm>
                <a:off x="10719" y="5755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12" name="Shape 12">
            <a:extLst>
              <a:ext uri="{FF2B5EF4-FFF2-40B4-BE49-F238E27FC236}">
                <a16:creationId xmlns:a16="http://schemas.microsoft.com/office/drawing/2014/main" id="{BCC48537-AB97-1347-B5CC-4E1E4B24F10D}"/>
              </a:ext>
            </a:extLst>
          </p:cNvPr>
          <p:cNvPicPr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2259" y="1980838"/>
            <a:ext cx="3715118" cy="42583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0481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F8E692-32BC-ED42-A042-9137734C7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Countering</a:t>
            </a:r>
            <a:r>
              <a:rPr lang="nl-NL" dirty="0"/>
              <a:t> </a:t>
            </a:r>
            <a:r>
              <a:rPr lang="nl-NL" dirty="0" err="1"/>
              <a:t>overfitting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A76BFA-FBED-E745-9CAC-69FBBDC05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Image </a:t>
            </a:r>
            <a:r>
              <a:rPr lang="nl-NL" dirty="0" err="1"/>
              <a:t>augmentation</a:t>
            </a:r>
            <a:endParaRPr lang="nl-NL" dirty="0"/>
          </a:p>
          <a:p>
            <a:r>
              <a:rPr lang="nl-NL" dirty="0"/>
              <a:t>K-</a:t>
            </a:r>
            <a:r>
              <a:rPr lang="nl-NL" dirty="0" err="1"/>
              <a:t>fold</a:t>
            </a:r>
            <a:r>
              <a:rPr lang="nl-NL" dirty="0"/>
              <a:t> cross </a:t>
            </a:r>
            <a:r>
              <a:rPr lang="nl-NL" dirty="0" err="1"/>
              <a:t>validation</a:t>
            </a:r>
            <a:endParaRPr lang="nl-NL" dirty="0"/>
          </a:p>
          <a:p>
            <a:r>
              <a:rPr lang="nl-NL" dirty="0" err="1"/>
              <a:t>Earlystopping</a:t>
            </a:r>
            <a:r>
              <a:rPr lang="nl-NL" dirty="0"/>
              <a:t> </a:t>
            </a:r>
            <a:r>
              <a:rPr lang="nl-NL" dirty="0" err="1"/>
              <a:t>function</a:t>
            </a:r>
            <a:r>
              <a:rPr lang="nl-NL" dirty="0"/>
              <a:t> (8 </a:t>
            </a:r>
            <a:r>
              <a:rPr lang="nl-NL" dirty="0" err="1"/>
              <a:t>iterations</a:t>
            </a:r>
            <a:r>
              <a:rPr lang="nl-N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34234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846CA1-787C-6949-B49E-64B4C5FC2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Classification</a:t>
            </a:r>
            <a:r>
              <a:rPr lang="nl-NL" dirty="0"/>
              <a:t> </a:t>
            </a:r>
            <a:r>
              <a:rPr lang="nl-NL" dirty="0" err="1"/>
              <a:t>choices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4AB4EB7-52E8-9F45-AC0B-277839A26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4 different </a:t>
            </a:r>
            <a:r>
              <a:rPr lang="nl-NL" dirty="0" err="1"/>
              <a:t>classifications</a:t>
            </a:r>
            <a:endParaRPr lang="nl-NL" dirty="0"/>
          </a:p>
          <a:p>
            <a:pPr lvl="1"/>
            <a:r>
              <a:rPr lang="nl-NL" dirty="0" err="1"/>
              <a:t>Prediction</a:t>
            </a:r>
            <a:r>
              <a:rPr lang="nl-NL" dirty="0"/>
              <a:t> of </a:t>
            </a:r>
            <a:r>
              <a:rPr lang="nl-NL" dirty="0" err="1"/>
              <a:t>cardiovascular</a:t>
            </a:r>
            <a:r>
              <a:rPr lang="nl-NL" dirty="0"/>
              <a:t> events</a:t>
            </a:r>
          </a:p>
          <a:p>
            <a:pPr lvl="1"/>
            <a:r>
              <a:rPr lang="nl-NL" dirty="0" err="1"/>
              <a:t>Classification</a:t>
            </a:r>
            <a:r>
              <a:rPr lang="nl-NL" dirty="0"/>
              <a:t> </a:t>
            </a:r>
            <a:r>
              <a:rPr lang="nl-NL" dirty="0" err="1"/>
              <a:t>based</a:t>
            </a:r>
            <a:r>
              <a:rPr lang="nl-NL" dirty="0"/>
              <a:t> on </a:t>
            </a:r>
            <a:r>
              <a:rPr lang="nl-NL" dirty="0" err="1"/>
              <a:t>symptoms</a:t>
            </a:r>
            <a:r>
              <a:rPr lang="nl-NL" dirty="0"/>
              <a:t> of </a:t>
            </a:r>
            <a:r>
              <a:rPr lang="nl-NL" dirty="0" err="1"/>
              <a:t>patients</a:t>
            </a:r>
            <a:endParaRPr lang="nl-NL" dirty="0"/>
          </a:p>
          <a:p>
            <a:pPr lvl="1"/>
            <a:r>
              <a:rPr lang="nl-NL" dirty="0" err="1"/>
              <a:t>Classification</a:t>
            </a:r>
            <a:r>
              <a:rPr lang="nl-NL" dirty="0"/>
              <a:t> </a:t>
            </a:r>
            <a:r>
              <a:rPr lang="nl-NL" dirty="0" err="1"/>
              <a:t>based</a:t>
            </a:r>
            <a:r>
              <a:rPr lang="nl-NL" dirty="0"/>
              <a:t> on </a:t>
            </a:r>
            <a:r>
              <a:rPr lang="nl-NL" dirty="0" err="1"/>
              <a:t>amount</a:t>
            </a:r>
            <a:r>
              <a:rPr lang="nl-NL" dirty="0"/>
              <a:t> of </a:t>
            </a:r>
            <a:r>
              <a:rPr lang="nl-NL" dirty="0" err="1"/>
              <a:t>staining</a:t>
            </a:r>
            <a:r>
              <a:rPr lang="nl-NL" dirty="0"/>
              <a:t> on </a:t>
            </a:r>
            <a:r>
              <a:rPr lang="nl-NL" dirty="0" err="1"/>
              <a:t>an</a:t>
            </a:r>
            <a:r>
              <a:rPr lang="nl-NL" dirty="0"/>
              <a:t> image (</a:t>
            </a:r>
            <a:r>
              <a:rPr lang="nl-NL" dirty="0" err="1"/>
              <a:t>cellprofiler</a:t>
            </a:r>
            <a:r>
              <a:rPr lang="nl-NL" dirty="0"/>
              <a:t> &amp; </a:t>
            </a:r>
            <a:r>
              <a:rPr lang="nl-NL" dirty="0" err="1"/>
              <a:t>pathologist</a:t>
            </a:r>
            <a:r>
              <a:rPr lang="nl-NL" dirty="0"/>
              <a:t>) </a:t>
            </a:r>
          </a:p>
          <a:p>
            <a:r>
              <a:rPr lang="nl-NL" dirty="0"/>
              <a:t>2 different types of images, </a:t>
            </a:r>
            <a:r>
              <a:rPr lang="nl-NL" dirty="0" err="1"/>
              <a:t>standardized</a:t>
            </a:r>
            <a:r>
              <a:rPr lang="nl-NL" dirty="0"/>
              <a:t> vs.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standardized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16700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5D2384-13E2-0246-AF69-1409605AB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Convolutional</a:t>
            </a:r>
            <a:r>
              <a:rPr lang="nl-NL" dirty="0"/>
              <a:t> </a:t>
            </a:r>
            <a:r>
              <a:rPr lang="nl-NL" dirty="0" err="1"/>
              <a:t>neural</a:t>
            </a:r>
            <a:r>
              <a:rPr lang="nl-NL" dirty="0"/>
              <a:t> </a:t>
            </a:r>
            <a:r>
              <a:rPr lang="nl-NL" dirty="0" err="1"/>
              <a:t>networks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0D8440E-C373-1F49-909B-666FBDB0C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Google’s</a:t>
            </a:r>
            <a:r>
              <a:rPr lang="nl-NL" dirty="0"/>
              <a:t> </a:t>
            </a:r>
            <a:r>
              <a:rPr lang="nl-NL" dirty="0" err="1"/>
              <a:t>inception</a:t>
            </a:r>
            <a:r>
              <a:rPr lang="nl-NL" dirty="0"/>
              <a:t> v3 (</a:t>
            </a:r>
            <a:r>
              <a:rPr lang="nl-NL" dirty="0" err="1"/>
              <a:t>old</a:t>
            </a:r>
            <a:r>
              <a:rPr lang="nl-NL" dirty="0"/>
              <a:t>)</a:t>
            </a:r>
          </a:p>
          <a:p>
            <a:r>
              <a:rPr lang="nl-NL" dirty="0"/>
              <a:t>New: </a:t>
            </a:r>
            <a:r>
              <a:rPr lang="nl-NL" dirty="0" err="1"/>
              <a:t>simple</a:t>
            </a:r>
            <a:r>
              <a:rPr lang="nl-NL" dirty="0"/>
              <a:t> design </a:t>
            </a:r>
            <a:r>
              <a:rPr lang="nl-NL" dirty="0" err="1"/>
              <a:t>using</a:t>
            </a:r>
            <a:r>
              <a:rPr lang="nl-NL" dirty="0"/>
              <a:t> </a:t>
            </a:r>
            <a:r>
              <a:rPr lang="nl-NL" dirty="0" err="1"/>
              <a:t>keras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39962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3B6A41-9675-1742-93A9-89F4DB926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Inception</a:t>
            </a:r>
            <a:r>
              <a:rPr lang="nl-NL" dirty="0"/>
              <a:t> v3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2A2520-11A9-4248-9995-1484C3965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1648" y="7445275"/>
            <a:ext cx="13963429" cy="1514127"/>
          </a:xfrm>
        </p:spPr>
        <p:txBody>
          <a:bodyPr/>
          <a:lstStyle/>
          <a:p>
            <a:pPr marL="0" indent="0">
              <a:buNone/>
            </a:pPr>
            <a:endParaRPr lang="nl-NL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811FCFF-56DD-7B43-A170-71743807DEC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-596096" y="3168200"/>
            <a:ext cx="1718576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pic>
        <p:nvPicPr>
          <p:cNvPr id="2049" name="Afbeelding 8" descr="Image Placeholder">
            <a:extLst>
              <a:ext uri="{FF2B5EF4-FFF2-40B4-BE49-F238E27FC236}">
                <a16:creationId xmlns:a16="http://schemas.microsoft.com/office/drawing/2014/main" id="{B1EBF7C5-9E8F-894F-ADF0-5860F3538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1234" y="1841735"/>
            <a:ext cx="8109531" cy="4564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754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4D26AC-FD5D-A140-AC28-B321315AC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18410"/>
            <a:ext cx="9905998" cy="1478570"/>
          </a:xfrm>
        </p:spPr>
        <p:txBody>
          <a:bodyPr/>
          <a:lstStyle/>
          <a:p>
            <a:r>
              <a:rPr lang="nl-NL" dirty="0" err="1"/>
              <a:t>simple</a:t>
            </a:r>
            <a:r>
              <a:rPr lang="nl-NL" dirty="0"/>
              <a:t> model design</a:t>
            </a:r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:a16="http://schemas.microsoft.com/office/drawing/2014/main" id="{E0B48624-5211-7B4B-9348-9B37401681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41971"/>
              </p:ext>
            </p:extLst>
          </p:nvPr>
        </p:nvGraphicFramePr>
        <p:xfrm>
          <a:off x="1302017" y="1274828"/>
          <a:ext cx="9905998" cy="42623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952999">
                  <a:extLst>
                    <a:ext uri="{9D8B030D-6E8A-4147-A177-3AD203B41FA5}">
                      <a16:colId xmlns:a16="http://schemas.microsoft.com/office/drawing/2014/main" val="2865914013"/>
                    </a:ext>
                  </a:extLst>
                </a:gridCol>
                <a:gridCol w="4952999">
                  <a:extLst>
                    <a:ext uri="{9D8B030D-6E8A-4147-A177-3AD203B41FA5}">
                      <a16:colId xmlns:a16="http://schemas.microsoft.com/office/drawing/2014/main" val="2929039933"/>
                    </a:ext>
                  </a:extLst>
                </a:gridCol>
              </a:tblGrid>
              <a:tr h="39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Layer name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Specifications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extLst>
                  <a:ext uri="{0D108BD9-81ED-4DB2-BD59-A6C34878D82A}">
                    <a16:rowId xmlns:a16="http://schemas.microsoft.com/office/drawing/2014/main" val="16255294"/>
                  </a:ext>
                </a:extLst>
              </a:tr>
              <a:tr h="39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Input layer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Variable size, fits every image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extLst>
                  <a:ext uri="{0D108BD9-81ED-4DB2-BD59-A6C34878D82A}">
                    <a16:rowId xmlns:a16="http://schemas.microsoft.com/office/drawing/2014/main" val="4021041164"/>
                  </a:ext>
                </a:extLst>
              </a:tr>
              <a:tr h="780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Convolutional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layer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5x5, 16 filters</a:t>
                      </a:r>
                    </a:p>
                  </a:txBody>
                  <a:tcPr marL="63245" marR="63245" marT="0" marB="0"/>
                </a:tc>
                <a:extLst>
                  <a:ext uri="{0D108BD9-81ED-4DB2-BD59-A6C34878D82A}">
                    <a16:rowId xmlns:a16="http://schemas.microsoft.com/office/drawing/2014/main" val="4109945283"/>
                  </a:ext>
                </a:extLst>
              </a:tr>
              <a:tr h="3902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Max pooling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layer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2x2,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stride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2</a:t>
                      </a:r>
                    </a:p>
                  </a:txBody>
                  <a:tcPr marL="63245" marR="63245" marT="0" marB="0"/>
                </a:tc>
                <a:extLst>
                  <a:ext uri="{0D108BD9-81ED-4DB2-BD59-A6C34878D82A}">
                    <a16:rowId xmlns:a16="http://schemas.microsoft.com/office/drawing/2014/main" val="1804481827"/>
                  </a:ext>
                </a:extLst>
              </a:tr>
              <a:tr h="780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Global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pooling</a:t>
                      </a:r>
                    </a:p>
                  </a:txBody>
                  <a:tcPr marL="63245" marR="6324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Takes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averages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of filters, changes output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vector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with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these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values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extLst>
                  <a:ext uri="{0D108BD9-81ED-4DB2-BD59-A6C34878D82A}">
                    <a16:rowId xmlns:a16="http://schemas.microsoft.com/office/drawing/2014/main" val="3077849458"/>
                  </a:ext>
                </a:extLst>
              </a:tr>
              <a:tr h="75027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Simple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neural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network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layers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with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50, 100, 50 neurons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respectively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reLu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activation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63245" marR="63245" marT="0" marB="0"/>
                </a:tc>
                <a:extLst>
                  <a:ext uri="{0D108BD9-81ED-4DB2-BD59-A6C34878D82A}">
                    <a16:rowId xmlns:a16="http://schemas.microsoft.com/office/drawing/2014/main" val="255737877"/>
                  </a:ext>
                </a:extLst>
              </a:tr>
              <a:tr h="78046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Softmax</a:t>
                      </a: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layer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l-NL" sz="1600" dirty="0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Sets class </a:t>
                      </a:r>
                      <a:r>
                        <a:rPr lang="nl-NL" sz="1600" dirty="0" err="1">
                          <a:effectLst/>
                          <a:latin typeface="Helvetica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predictions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245" marR="63245" marT="0" marB="0"/>
                </a:tc>
                <a:extLst>
                  <a:ext uri="{0D108BD9-81ED-4DB2-BD59-A6C34878D82A}">
                    <a16:rowId xmlns:a16="http://schemas.microsoft.com/office/drawing/2014/main" val="28811387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5402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63A7C-AD2B-8149-A9AB-467FD165E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F880C0B-FE73-8E40-AD8B-D4B9A5487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athero-express</a:t>
            </a:r>
            <a:endParaRPr lang="nl-NL" dirty="0"/>
          </a:p>
          <a:p>
            <a:r>
              <a:rPr lang="nl-NL" dirty="0"/>
              <a:t>Plaque analysis</a:t>
            </a:r>
          </a:p>
          <a:p>
            <a:r>
              <a:rPr lang="nl-NL" dirty="0"/>
              <a:t>Preprocessing</a:t>
            </a:r>
          </a:p>
          <a:p>
            <a:r>
              <a:rPr lang="nl-NL" dirty="0" err="1"/>
              <a:t>Classifications</a:t>
            </a:r>
            <a:endParaRPr lang="nl-NL" dirty="0"/>
          </a:p>
          <a:p>
            <a:r>
              <a:rPr lang="nl-NL" dirty="0"/>
              <a:t>Model </a:t>
            </a:r>
            <a:r>
              <a:rPr lang="nl-NL" dirty="0" err="1"/>
              <a:t>choice</a:t>
            </a:r>
            <a:endParaRPr lang="nl-NL" dirty="0"/>
          </a:p>
          <a:p>
            <a:r>
              <a:rPr lang="nl-NL" dirty="0" err="1"/>
              <a:t>result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83240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EB4ACA-22DB-5048-8EA2-1A32979D4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Results</a:t>
            </a:r>
            <a:r>
              <a:rPr lang="nl-NL" dirty="0"/>
              <a:t> (</a:t>
            </a:r>
            <a:r>
              <a:rPr lang="nl-NL" dirty="0" err="1"/>
              <a:t>inception</a:t>
            </a:r>
            <a:r>
              <a:rPr lang="nl-NL" dirty="0"/>
              <a:t> v3)</a:t>
            </a: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8E5C526C-F45C-324A-9CE2-B44E609DDB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5331889"/>
              </p:ext>
            </p:extLst>
          </p:nvPr>
        </p:nvGraphicFramePr>
        <p:xfrm>
          <a:off x="1141413" y="1751531"/>
          <a:ext cx="10295026" cy="374461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47435">
                  <a:extLst>
                    <a:ext uri="{9D8B030D-6E8A-4147-A177-3AD203B41FA5}">
                      <a16:colId xmlns:a16="http://schemas.microsoft.com/office/drawing/2014/main" val="2784587468"/>
                    </a:ext>
                  </a:extLst>
                </a:gridCol>
                <a:gridCol w="1947591">
                  <a:extLst>
                    <a:ext uri="{9D8B030D-6E8A-4147-A177-3AD203B41FA5}">
                      <a16:colId xmlns:a16="http://schemas.microsoft.com/office/drawing/2014/main" val="298491024"/>
                    </a:ext>
                  </a:extLst>
                </a:gridCol>
              </a:tblGrid>
              <a:tr h="4079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Model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Accuracy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2494968"/>
                  </a:ext>
                </a:extLst>
              </a:tr>
              <a:tr h="48064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Predicting cardiovascular events (not standardized)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50%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0889761"/>
                  </a:ext>
                </a:extLst>
              </a:tr>
              <a:tr h="4079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Predicting cardiovascular events (standardized)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52,5%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99159016"/>
                  </a:ext>
                </a:extLst>
              </a:tr>
              <a:tr h="4079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Classifying relative amount of staining (not standardized)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45%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66451933"/>
                  </a:ext>
                </a:extLst>
              </a:tr>
              <a:tr h="4079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Classifying relative amount of staining (standardized)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50%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8620585"/>
                  </a:ext>
                </a:extLst>
              </a:tr>
              <a:tr h="4079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Classifying amount of staining according to pathologist (not standardized)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50%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3155751"/>
                  </a:ext>
                </a:extLst>
              </a:tr>
              <a:tr h="4079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Classifying amount of staining according to pathologist (standardized)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50%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2029563"/>
                  </a:ext>
                </a:extLst>
              </a:tr>
              <a:tr h="4079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Classifying symptoms shown by patients (not standardized)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25%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7579725"/>
                  </a:ext>
                </a:extLst>
              </a:tr>
              <a:tr h="4079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Classifying symptoms shown by patients (standardized)</a:t>
                      </a:r>
                      <a:endParaRPr lang="nl-NL" sz="160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21,5%</a:t>
                      </a:r>
                      <a:endParaRPr lang="nl-NL" sz="160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465514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AFD256C-46A0-B344-8D4B-781D0BC7A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799692" y="-266258"/>
            <a:ext cx="20568626" cy="1019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0049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40D034-DFDE-ED43-B98D-80BCF1B0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New </a:t>
            </a:r>
            <a:r>
              <a:rPr lang="nl-NL" dirty="0" err="1"/>
              <a:t>simple</a:t>
            </a:r>
            <a:r>
              <a:rPr lang="nl-NL" dirty="0"/>
              <a:t> model - </a:t>
            </a:r>
            <a:r>
              <a:rPr lang="nl-NL" dirty="0" err="1"/>
              <a:t>results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5EEA951-36A7-6045-A9FF-EDB7A304B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80 percent </a:t>
            </a:r>
            <a:r>
              <a:rPr lang="nl-NL" dirty="0" err="1"/>
              <a:t>accuracy</a:t>
            </a:r>
            <a:r>
              <a:rPr lang="nl-NL" dirty="0"/>
              <a:t> on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amount</a:t>
            </a:r>
            <a:r>
              <a:rPr lang="nl-NL" dirty="0"/>
              <a:t> of </a:t>
            </a:r>
            <a:r>
              <a:rPr lang="nl-NL" dirty="0" err="1"/>
              <a:t>staining</a:t>
            </a:r>
            <a:r>
              <a:rPr lang="nl-NL" dirty="0"/>
              <a:t> on a plaque as </a:t>
            </a:r>
            <a:r>
              <a:rPr lang="nl-NL" dirty="0" err="1"/>
              <a:t>quantified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cellprofiler</a:t>
            </a:r>
            <a:endParaRPr lang="nl-NL" dirty="0"/>
          </a:p>
          <a:p>
            <a:r>
              <a:rPr lang="nl-NL" dirty="0" err="1"/>
              <a:t>Yet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tested</a:t>
            </a:r>
            <a:r>
              <a:rPr lang="nl-NL" dirty="0"/>
              <a:t> on </a:t>
            </a:r>
            <a:r>
              <a:rPr lang="nl-NL" dirty="0" err="1"/>
              <a:t>other</a:t>
            </a:r>
            <a:r>
              <a:rPr lang="nl-NL" dirty="0"/>
              <a:t> datasets </a:t>
            </a:r>
            <a:r>
              <a:rPr lang="nl-NL" dirty="0" err="1"/>
              <a:t>after</a:t>
            </a:r>
            <a:r>
              <a:rPr lang="nl-NL" dirty="0"/>
              <a:t> </a:t>
            </a:r>
            <a:r>
              <a:rPr lang="nl-NL" dirty="0" err="1"/>
              <a:t>finetuning</a:t>
            </a:r>
            <a:r>
              <a:rPr lang="nl-NL" dirty="0"/>
              <a:t> model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reach</a:t>
            </a:r>
            <a:r>
              <a:rPr lang="nl-NL" dirty="0"/>
              <a:t> </a:t>
            </a:r>
            <a:r>
              <a:rPr lang="nl-NL" dirty="0" err="1"/>
              <a:t>higher</a:t>
            </a:r>
            <a:r>
              <a:rPr lang="nl-NL" dirty="0"/>
              <a:t> </a:t>
            </a:r>
            <a:r>
              <a:rPr lang="nl-NL" dirty="0" err="1"/>
              <a:t>accuracy</a:t>
            </a:r>
            <a:r>
              <a:rPr lang="nl-NL" dirty="0"/>
              <a:t> scores</a:t>
            </a:r>
          </a:p>
        </p:txBody>
      </p:sp>
    </p:spTree>
    <p:extLst>
      <p:ext uri="{BB962C8B-B14F-4D97-AF65-F5344CB8AC3E}">
        <p14:creationId xmlns:p14="http://schemas.microsoft.com/office/powerpoint/2010/main" val="1433724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B63C2-E79F-1549-B4E2-81FD64996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Future</a:t>
            </a:r>
            <a:r>
              <a:rPr lang="nl-NL" dirty="0"/>
              <a:t> </a:t>
            </a:r>
            <a:r>
              <a:rPr lang="nl-NL" dirty="0" err="1"/>
              <a:t>plans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7FAB1F-B587-F041-973A-1462E7091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Finetuning</a:t>
            </a:r>
            <a:r>
              <a:rPr lang="nl-NL" dirty="0"/>
              <a:t> </a:t>
            </a:r>
            <a:r>
              <a:rPr lang="nl-NL" dirty="0" err="1"/>
              <a:t>simple</a:t>
            </a:r>
            <a:r>
              <a:rPr lang="nl-NL" dirty="0"/>
              <a:t> </a:t>
            </a:r>
            <a:r>
              <a:rPr lang="nl-NL" dirty="0" err="1"/>
              <a:t>network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higher</a:t>
            </a:r>
            <a:r>
              <a:rPr lang="nl-NL" dirty="0"/>
              <a:t> </a:t>
            </a:r>
            <a:r>
              <a:rPr lang="nl-NL" dirty="0" err="1"/>
              <a:t>accuracy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application</a:t>
            </a:r>
            <a:r>
              <a:rPr lang="nl-NL" dirty="0"/>
              <a:t> on </a:t>
            </a:r>
            <a:r>
              <a:rPr lang="nl-NL" dirty="0" err="1"/>
              <a:t>other</a:t>
            </a:r>
            <a:r>
              <a:rPr lang="nl-NL" dirty="0"/>
              <a:t> datasets</a:t>
            </a:r>
          </a:p>
          <a:p>
            <a:r>
              <a:rPr lang="nl-NL" dirty="0" err="1"/>
              <a:t>Unsupervised</a:t>
            </a:r>
            <a:r>
              <a:rPr lang="nl-NL" dirty="0"/>
              <a:t> image </a:t>
            </a:r>
            <a:r>
              <a:rPr lang="nl-NL" dirty="0" err="1"/>
              <a:t>segmentation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7374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15640B-1F13-E34F-9469-F8A22FD61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athero-express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5C7E4BE-D451-2C4B-9596-4A6AB08F4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Long running </a:t>
            </a:r>
            <a:r>
              <a:rPr lang="nl-NL" dirty="0" err="1"/>
              <a:t>biobank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 (2001)</a:t>
            </a:r>
          </a:p>
        </p:txBody>
      </p:sp>
    </p:spTree>
    <p:extLst>
      <p:ext uri="{BB962C8B-B14F-4D97-AF65-F5344CB8AC3E}">
        <p14:creationId xmlns:p14="http://schemas.microsoft.com/office/powerpoint/2010/main" val="1849954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74CFFA-72EF-1044-BE4F-7B93404A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AC61F9D8-B087-9D4D-8EF8-6CA2EFD6FC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r="-18"/>
          <a:stretch>
            <a:fillRect/>
          </a:stretch>
        </p:blipFill>
        <p:spPr bwMode="auto">
          <a:xfrm>
            <a:off x="2513559" y="1658144"/>
            <a:ext cx="7161706" cy="3541712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533391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21F33B-A189-4946-82DB-5F286520D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stainings</a:t>
            </a:r>
            <a:endParaRPr lang="nl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D21734-768A-BF4B-A64B-FD5809230FC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12" y="2249487"/>
            <a:ext cx="9905999" cy="4111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CD34 (endothelial cells)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600" dirty="0"/>
              <a:t>CD66b (neutrophils)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600" dirty="0"/>
              <a:t>CD68 (macrophages)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600" dirty="0"/>
              <a:t>SMA (smooth muscle cells)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600" dirty="0"/>
              <a:t>Collagen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600" dirty="0"/>
              <a:t>Fibrin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600" dirty="0" err="1"/>
              <a:t>EvG</a:t>
            </a:r>
            <a:r>
              <a:rPr lang="en-US" sz="1600" dirty="0"/>
              <a:t> (elastin)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600" dirty="0" err="1"/>
              <a:t>Glycophorin</a:t>
            </a:r>
            <a:r>
              <a:rPr lang="en-US" sz="1600" dirty="0"/>
              <a:t> C (red blood cell)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1600" dirty="0"/>
              <a:t>HE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98843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66DB49-919F-EE46-908A-3053C1C2C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patients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F9DFCD0-17B0-7B45-9590-2FB970879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Data of ±3500 </a:t>
            </a:r>
            <a:r>
              <a:rPr lang="nl-NL" dirty="0" err="1"/>
              <a:t>patients</a:t>
            </a:r>
            <a:endParaRPr lang="nl-NL" dirty="0"/>
          </a:p>
          <a:p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only</a:t>
            </a:r>
            <a:r>
              <a:rPr lang="nl-NL" dirty="0"/>
              <a:t> images but </a:t>
            </a:r>
            <a:r>
              <a:rPr lang="nl-NL" dirty="0" err="1"/>
              <a:t>also</a:t>
            </a:r>
            <a:r>
              <a:rPr lang="nl-NL" dirty="0"/>
              <a:t> 3-year follow-up questionnaire data</a:t>
            </a:r>
          </a:p>
        </p:txBody>
      </p:sp>
    </p:spTree>
    <p:extLst>
      <p:ext uri="{BB962C8B-B14F-4D97-AF65-F5344CB8AC3E}">
        <p14:creationId xmlns:p14="http://schemas.microsoft.com/office/powerpoint/2010/main" val="3708663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957FDF-8219-254A-B4DF-B8BB5DE3D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Analysis of </a:t>
            </a:r>
            <a:r>
              <a:rPr lang="nl-NL" dirty="0" err="1"/>
              <a:t>the</a:t>
            </a:r>
            <a:r>
              <a:rPr lang="nl-NL" dirty="0"/>
              <a:t> plaques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2873F8-8E7A-C74C-BE0F-3BF69CCA9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Current</a:t>
            </a:r>
            <a:r>
              <a:rPr lang="nl-NL" dirty="0"/>
              <a:t> approach (</a:t>
            </a:r>
            <a:r>
              <a:rPr lang="nl-NL" dirty="0" err="1"/>
              <a:t>uses</a:t>
            </a:r>
            <a:r>
              <a:rPr lang="nl-NL" dirty="0"/>
              <a:t> </a:t>
            </a:r>
            <a:r>
              <a:rPr lang="nl-NL" dirty="0" err="1"/>
              <a:t>staining</a:t>
            </a:r>
            <a:r>
              <a:rPr lang="nl-NL" dirty="0"/>
              <a:t>) </a:t>
            </a:r>
            <a:r>
              <a:rPr lang="nl-NL" dirty="0" err="1"/>
              <a:t>pathology</a:t>
            </a:r>
            <a:endParaRPr lang="nl-NL" dirty="0"/>
          </a:p>
          <a:p>
            <a:r>
              <a:rPr lang="nl-NL" dirty="0"/>
              <a:t>Manual scoring of plaques</a:t>
            </a:r>
          </a:p>
          <a:p>
            <a:r>
              <a:rPr lang="nl-NL" dirty="0" err="1"/>
              <a:t>Subjective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error-</a:t>
            </a:r>
            <a:r>
              <a:rPr lang="nl-NL" dirty="0" err="1"/>
              <a:t>prone</a:t>
            </a:r>
            <a:endParaRPr lang="nl-NL" dirty="0"/>
          </a:p>
          <a:p>
            <a:r>
              <a:rPr lang="nl-NL" dirty="0" err="1"/>
              <a:t>Differences</a:t>
            </a:r>
            <a:r>
              <a:rPr lang="nl-NL" dirty="0"/>
              <a:t> </a:t>
            </a:r>
            <a:r>
              <a:rPr lang="nl-NL" dirty="0" err="1"/>
              <a:t>between</a:t>
            </a:r>
            <a:r>
              <a:rPr lang="nl-NL" dirty="0"/>
              <a:t> different </a:t>
            </a:r>
            <a:r>
              <a:rPr lang="nl-NL" dirty="0" err="1"/>
              <a:t>observants</a:t>
            </a:r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8621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BFB8CD-9214-EA41-A2A0-7DBC1361C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cellprofiler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06AD8B2-E28F-1349-8C9C-8CB518D14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More </a:t>
            </a:r>
            <a:r>
              <a:rPr lang="nl-NL" dirty="0" err="1"/>
              <a:t>objective</a:t>
            </a:r>
            <a:r>
              <a:rPr lang="nl-NL" dirty="0"/>
              <a:t> </a:t>
            </a:r>
            <a:r>
              <a:rPr lang="nl-NL" dirty="0" err="1"/>
              <a:t>method</a:t>
            </a:r>
            <a:endParaRPr lang="nl-NL" dirty="0"/>
          </a:p>
          <a:p>
            <a:r>
              <a:rPr lang="nl-NL" dirty="0" err="1"/>
              <a:t>Rule</a:t>
            </a:r>
            <a:r>
              <a:rPr lang="nl-NL" dirty="0"/>
              <a:t> 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quantification</a:t>
            </a:r>
            <a:r>
              <a:rPr lang="nl-NL" dirty="0"/>
              <a:t> of </a:t>
            </a:r>
            <a:r>
              <a:rPr lang="nl-NL" dirty="0" err="1"/>
              <a:t>cells</a:t>
            </a:r>
            <a:endParaRPr lang="nl-NL" dirty="0"/>
          </a:p>
          <a:p>
            <a:r>
              <a:rPr lang="nl-NL" dirty="0" err="1"/>
              <a:t>Cells</a:t>
            </a:r>
            <a:r>
              <a:rPr lang="nl-NL" dirty="0"/>
              <a:t> meeting </a:t>
            </a:r>
            <a:r>
              <a:rPr lang="nl-NL" dirty="0" err="1"/>
              <a:t>stain</a:t>
            </a:r>
            <a:r>
              <a:rPr lang="nl-NL" dirty="0"/>
              <a:t> criteria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counted</a:t>
            </a:r>
            <a:endParaRPr lang="nl-NL" dirty="0"/>
          </a:p>
          <a:p>
            <a:r>
              <a:rPr lang="nl-NL" dirty="0"/>
              <a:t>Always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same</a:t>
            </a:r>
            <a:endParaRPr lang="nl-NL" dirty="0"/>
          </a:p>
          <a:p>
            <a:r>
              <a:rPr lang="nl-NL" dirty="0"/>
              <a:t>Pipelines have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designed</a:t>
            </a: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58588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B39E8F-5970-664A-BEBE-F69E7845F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Cellprofiler</a:t>
            </a:r>
            <a:r>
              <a:rPr lang="nl-NL" dirty="0"/>
              <a:t> – </a:t>
            </a:r>
            <a:r>
              <a:rPr lang="nl-NL" dirty="0" err="1"/>
              <a:t>identifying</a:t>
            </a:r>
            <a:r>
              <a:rPr lang="nl-NL" dirty="0"/>
              <a:t> tissue (sr </a:t>
            </a:r>
            <a:r>
              <a:rPr lang="nl-NL" dirty="0" err="1"/>
              <a:t>stain</a:t>
            </a:r>
            <a:r>
              <a:rPr lang="nl-NL" dirty="0"/>
              <a:t>)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75B1FBE-0DF8-CB44-A889-2AFA682B6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097088"/>
            <a:ext cx="3600000" cy="3600000"/>
          </a:xfr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7212924C-86E4-584D-8122-BC7773BCC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900" y="1663403"/>
            <a:ext cx="6540500" cy="457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7261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{080C5A18-94DC-EA48-A133-E4E3C021CC5E}tf10001122</Template>
  <TotalTime>105</TotalTime>
  <Words>448</Words>
  <Application>Microsoft Macintosh PowerPoint</Application>
  <PresentationFormat>Breedbeeld</PresentationFormat>
  <Paragraphs>103</Paragraphs>
  <Slides>22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6" baseType="lpstr">
      <vt:lpstr>Arial</vt:lpstr>
      <vt:lpstr>Helvetica</vt:lpstr>
      <vt:lpstr>Tw Cen MT</vt:lpstr>
      <vt:lpstr>Circuit</vt:lpstr>
      <vt:lpstr>CONVOCALS</vt:lpstr>
      <vt:lpstr>contents</vt:lpstr>
      <vt:lpstr>The athero-express</vt:lpstr>
      <vt:lpstr>PowerPoint-presentatie</vt:lpstr>
      <vt:lpstr>stainings</vt:lpstr>
      <vt:lpstr>patients</vt:lpstr>
      <vt:lpstr>Analysis of the plaques</vt:lpstr>
      <vt:lpstr>cellprofiler</vt:lpstr>
      <vt:lpstr>Cellprofiler – identifying tissue (sr stain)</vt:lpstr>
      <vt:lpstr>Cellprofiler – identifying staining</vt:lpstr>
      <vt:lpstr>Cellprofiler – HE</vt:lpstr>
      <vt:lpstr>Deep learning</vt:lpstr>
      <vt:lpstr>preprocessing</vt:lpstr>
      <vt:lpstr>Masking the image</vt:lpstr>
      <vt:lpstr>Countering overfitting</vt:lpstr>
      <vt:lpstr>Classification choices</vt:lpstr>
      <vt:lpstr>Convolutional neural networks</vt:lpstr>
      <vt:lpstr>Inception v3</vt:lpstr>
      <vt:lpstr>simple model design</vt:lpstr>
      <vt:lpstr>Results (inception v3)</vt:lpstr>
      <vt:lpstr>New simple model - results</vt:lpstr>
      <vt:lpstr>Future plans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and the athero-express</dc:title>
  <dc:creator>Microsoft Office-gebruiker</dc:creator>
  <cp:lastModifiedBy>Microsoft Office-gebruiker</cp:lastModifiedBy>
  <cp:revision>12</cp:revision>
  <dcterms:created xsi:type="dcterms:W3CDTF">2019-11-03T20:02:32Z</dcterms:created>
  <dcterms:modified xsi:type="dcterms:W3CDTF">2019-11-07T15:11:39Z</dcterms:modified>
</cp:coreProperties>
</file>

<file path=docProps/thumbnail.jpeg>
</file>